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fo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title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05846501" r:id="rId1"/>
    <p:sldLayoutId id="2305846502" r:id="rId2"/>
    <p:sldLayoutId id="2305846503" r:id="rId3"/>
    <p:sldLayoutId id="2305846504" r:id="rId4"/>
    <p:sldLayoutId id="2305846505" r:id="rId5"/>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90500" y="666750"/>
          <a:ext cx="8905875" cy="4400550"/>
          <a:chOff x="190500" y="666750"/>
          <a:chExt cx="8905875" cy="4400550"/>
        </a:xfrm>
      </p:grpSpPr>
      <p:sp>
        <p:nvSpPr>
          <p:cNvPr id="5" name="textruta 4"/>
          <p:cNvSpPr txBox="1"/>
          <p:nvPr/>
        </p:nvSpPr>
        <p:spPr>
          <a:xfrm>
            <a:off x="714375" y="2571750"/>
            <a:ext cx="8191500" cy="762000"/>
          </a:xfrm>
          <a:prstGeom prst="rect">
            <a:avLst/>
          </a:prstGeom>
          <a:noFill/>
        </p:spPr>
        <p:txBody>
          <a:bodyPr lIns="91440" tIns="45720" rIns="91440" bIns="45720" rtlCol="0" anchor="t">
            <a:spAutoFit/>
          </a:bodyPr>
          <a:lstStyle/>
          <a:p>
            <a:pPr marL="0" marR="0" lvl="0" indent="0" algn="ctr" fontAlgn="t">
              <a:lnSpc>
                <a:spcPct val="100000"/>
              </a:lnSpc>
            </a:pPr>
            <a:r>
              <a:rPr lang="sv-SE" sz="1150" u="none" spc="0">
                <a:solidFill>
                  <a:srgbClr val="000000">
                    <a:alpha val="100000"/>
                  </a:srgbClr>
                </a:solidFill>
                <a:latin typeface="Arial"/>
              </a:rPr>
              <a:t>Resultat för: Stockholms län, Stockholms stad, REFIS Rörentr. friskola Sthlm, VVS- och fastighetsprogrammet åk 2</a:t>
            </a:r>
          </a:p>
        </p:txBody>
      </p:sp>
      <p:sp>
        <p:nvSpPr>
          <p:cNvPr id="2" name="textruta 1"/>
          <p:cNvSpPr txBox="1"/>
          <p:nvPr/>
        </p:nvSpPr>
        <p:spPr>
          <a:xfrm>
            <a:off x="190500" y="4114800"/>
            <a:ext cx="7620000" cy="285750"/>
          </a:xfrm>
          <a:prstGeom prst="rect">
            <a:avLst/>
          </a:prstGeom>
          <a:noFill/>
        </p:spPr>
        <p:txBody>
          <a:bodyPr lIns="91440" tIns="45720" rIns="91440" bIns="45720" rtlCol="0" anchor="t">
            <a:spAutoFit/>
          </a:bodyPr>
          <a:lstStyle/>
          <a:p>
            <a:pPr marL="0" marR="0" lvl="0" indent="0" algn="l" fontAlgn="t">
              <a:lnSpc>
                <a:spcPct val="100000"/>
              </a:lnSpc>
            </a:pPr>
            <a:r>
              <a:rPr lang="sv-SE" sz="1800" b="1" u="none" spc="0">
                <a:solidFill>
                  <a:srgbClr val="000000">
                    <a:alpha val="100000"/>
                  </a:srgbClr>
                </a:solidFill>
                <a:latin typeface="Arial"/>
              </a:rPr>
              <a:t>Programrapport: Resultaten jämförs mot aktuellt program i Stockholms stad, inkluderar fristående och kommunala skolor</a:t>
            </a:r>
          </a:p>
        </p:txBody>
      </p:sp>
      <p:sp>
        <p:nvSpPr>
          <p:cNvPr id="3" name="textruta 2"/>
          <p:cNvSpPr txBox="1"/>
          <p:nvPr/>
        </p:nvSpPr>
        <p:spPr>
          <a:xfrm>
            <a:off x="714375" y="666750"/>
            <a:ext cx="8191500" cy="323850"/>
          </a:xfrm>
          <a:prstGeom prst="rect">
            <a:avLst/>
          </a:prstGeom>
          <a:noFill/>
        </p:spPr>
        <p:txBody>
          <a:bodyPr lIns="91440" tIns="45720" rIns="91440" bIns="45720" rtlCol="0" anchor="t">
            <a:spAutoFit/>
          </a:bodyPr>
          <a:lstStyle/>
          <a:p>
            <a:pPr marL="0" marR="0" lvl="0" indent="0" algn="ctr" fontAlgn="t">
              <a:lnSpc>
                <a:spcPct val="100000"/>
              </a:lnSpc>
            </a:pPr>
            <a:r>
              <a:rPr lang="sv-SE" sz="5400" b="1" u="none" spc="0">
                <a:solidFill>
                  <a:srgbClr val="000000">
                    <a:alpha val="100000"/>
                  </a:srgbClr>
                </a:solidFill>
                <a:latin typeface="Arial"/>
              </a:rPr>
              <a:t>Enkät i gymnasieskolan</a:t>
            </a:r>
          </a:p>
        </p:txBody>
      </p:sp>
      <p:sp>
        <p:nvSpPr>
          <p:cNvPr id="4" name="textruta 3"/>
          <p:cNvSpPr txBox="1"/>
          <p:nvPr/>
        </p:nvSpPr>
        <p:spPr>
          <a:xfrm>
            <a:off x="714375" y="1428750"/>
            <a:ext cx="8191500" cy="190500"/>
          </a:xfrm>
          <a:prstGeom prst="rect">
            <a:avLst/>
          </a:prstGeom>
          <a:noFill/>
        </p:spPr>
        <p:txBody>
          <a:bodyPr lIns="91440" tIns="45720" rIns="91440" bIns="45720" rtlCol="0" anchor="t">
            <a:spAutoFit/>
          </a:bodyPr>
          <a:lstStyle/>
          <a:p>
            <a:pPr marL="0" marR="0" lvl="0" indent="0" algn="ctr" fontAlgn="t">
              <a:lnSpc>
                <a:spcPct val="100000"/>
              </a:lnSpc>
            </a:pPr>
            <a:r>
              <a:rPr lang="sv-SE" sz="3200" b="1" u="none" spc="0">
                <a:solidFill>
                  <a:srgbClr val="000000">
                    <a:alpha val="100000"/>
                  </a:srgbClr>
                </a:solidFill>
                <a:latin typeface="Arial"/>
              </a:rPr>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Frågor om lärandet</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Frågor om lärandet</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Frågor om lärandet</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254317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Frågor om lärandet</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Inflytande</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425767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Frågor om utbildningsval - framtida arbetsliv</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425767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Övriga frågor</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Helhetsomdöme</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3238500"/>
          <a:ext cx="8382000" cy="4762500"/>
          <a:chOff x="762000" y="3238500"/>
          <a:chExt cx="8382000" cy="4762500"/>
        </a:xfrm>
      </p:grpSpPr>
      <p:sp>
        <p:nvSpPr>
          <p:cNvPr id="3" name="textruta 2"/>
          <p:cNvSpPr txBox="1"/>
          <p:nvPr/>
        </p:nvSpPr>
        <p:spPr>
          <a:xfrm>
            <a:off x="762000" y="3238500"/>
            <a:ext cx="7620000" cy="571500"/>
          </a:xfrm>
          <a:prstGeom prst="rect">
            <a:avLst/>
          </a:prstGeom>
          <a:noFill/>
        </p:spPr>
        <p:txBody>
          <a:bodyPr lIns="91440" tIns="45720" rIns="91440" bIns="45720" rtlCol="0" anchor="ctr">
            <a:spAutoFit/>
          </a:bodyPr>
          <a:lstStyle/>
          <a:p>
            <a:pPr marL="0" marR="0" lvl="0" indent="0" algn="l" fontAlgn="ctr">
              <a:lnSpc>
                <a:spcPct val="100000"/>
              </a:lnSpc>
            </a:pPr>
            <a:r>
              <a:rPr lang="sv-SE" sz="2600" u="none" spc="0">
                <a:solidFill>
                  <a:srgbClr val="002B64">
                    <a:alpha val="100000"/>
                  </a:srgbClr>
                </a:solidFill>
                <a:latin typeface="Arial"/>
              </a:rPr>
              <a:t>Målområdessammanställning</a:t>
            </a:r>
          </a:p>
        </p:txBody>
      </p:sp>
      <p:sp>
        <p:nvSpPr>
          <p:cNvPr id="2" name="textruta 1"/>
          <p:cNvSpPr txBox="1"/>
          <p:nvPr/>
        </p:nvSpPr>
        <p:spPr>
          <a:xfrm>
            <a:off x="762000" y="3810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2B64">
                    <a:alpha val="100000"/>
                  </a:srgbClr>
                </a:solidFill>
                <a:latin typeface="Arial"/>
              </a:rPr>
              <a:t>Anger andelen positiva per målområde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6" name="textruta 5"/>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Målområdessammanställning</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5" name="textruta 4"/>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142875"/>
          <a:ext cx="8953500" cy="6667500"/>
          <a:chOff x="476250" y="142875"/>
          <a:chExt cx="8953500" cy="6667500"/>
        </a:xfrm>
      </p:grpSpPr>
      <p:sp>
        <p:nvSpPr>
          <p:cNvPr id="4" name="textruta 3"/>
          <p:cNvSpPr txBox="1"/>
          <p:nvPr/>
        </p:nvSpPr>
        <p:spPr>
          <a:xfrm>
            <a:off x="476250" y="14287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2800" u="none" spc="0">
                <a:solidFill>
                  <a:srgbClr val="002B64">
                    <a:alpha val="100000"/>
                  </a:srgbClr>
                </a:solidFill>
                <a:latin typeface="Arial"/>
              </a:rPr>
              <a:t>Om undersökningen</a:t>
            </a:r>
          </a:p>
        </p:txBody>
      </p:sp>
      <p:sp>
        <p:nvSpPr>
          <p:cNvPr id="2" name="textruta 1"/>
          <p:cNvSpPr txBox="1"/>
          <p:nvPr/>
        </p:nvSpPr>
        <p:spPr>
          <a:xfrm>
            <a:off x="476250" y="952500"/>
            <a:ext cx="7886700" cy="5429250"/>
          </a:xfrm>
          <a:prstGeom prst="rect">
            <a:avLst/>
          </a:prstGeom>
          <a:noFill/>
        </p:spPr>
        <p:txBody>
          <a:bodyPr lIns="91440" tIns="45720" rIns="91440" bIns="45720" rtlCol="0" anchor="t">
            <a:spAutoFit/>
          </a:bodyPr>
          <a:lstStyle/>
          <a:p>
            <a:pPr marL="0" marR="0" lvl="0" indent="0" algn="l" fontAlgn="t">
              <a:lnSpc>
                <a:spcPct val="100000"/>
              </a:lnSpc>
            </a:pPr>
            <a:r>
              <a:rPr lang="sv-SE" sz="1100" u="none" spc="0">
                <a:solidFill>
                  <a:srgbClr val="000000">
                    <a:alpha val="100000"/>
                  </a:srgbClr>
                </a:solidFill>
                <a:latin typeface="Arial"/>
              </a:rPr>
              <a:t>På uppdrag av nästan samtliga länets kommuner och Håbo har Gymnasieantagningen Storsthlm, och Stockholms stad genomfört den årliga totalundersökningen för eleverna i årskurs 2 på gymnasiet. Undersökningen genomfördes under vecka 2 - 8 år 2021 och både kommunalt och enskilt drivna skolor erbjöds att delta. 
Syftet med undersökningen är att bland annat att följa upp kommunernas mål för verksamheten samt att utveckla den pedagogiska kvaliteten i varje enskild skola. 
Resultaten är uppdelade efter de olika frågeområdena; Trygghet och trivsel, Lärandet, Inflytande, Utbildningsval - framtida arbetsliv och Helhetsomdöme.
Diagrammen visar andelen av de som svarat och som har avgivit ett betyg (1-5). Andelarna beräknas exklusive vet ej-svar. På grund av avrundning kan det hända att summan av betyget 1,2, 3, 4 och 5 (instämmer inte alls-instämmer helt) inte alltid summerar till exakt 100 procent. Svarsalternativet vet ej redovisas separat som andelen av de i målgruppen som avgivit svaret vet ej.
Inga resultat visas i grupper med mindre än 5 svarande eller där resultaten riskerar respondenternas anonymitet.</a:t>
            </a:r>
          </a:p>
          <a:p>
            <a:pPr marL="0" marR="0" lvl="0" indent="0" algn="l" fontAlgn="t">
              <a:lnSpc>
                <a:spcPct val="100000"/>
              </a:lnSpc>
            </a:pPr>
            <a:r>
              <a:rPr lang="sv-SE" sz="1300" u="none" spc="0">
                <a:solidFill>
                  <a:srgbClr val="000000">
                    <a:alpha val="100000"/>
                  </a:srgbClr>
                </a:solidFill>
                <a:latin typeface="Arial"/>
              </a:rPr>
              <a:t>
Tips vid analys av resultaten</a:t>
            </a:r>
          </a:p>
          <a:p>
            <a:pPr marL="0" marR="0" lvl="0" indent="0" algn="l" fontAlgn="t">
              <a:lnSpc>
                <a:spcPct val="100000"/>
              </a:lnSpc>
            </a:pPr>
            <a:r>
              <a:rPr lang="sv-SE" sz="1100" u="none" spc="0">
                <a:solidFill>
                  <a:srgbClr val="000000">
                    <a:alpha val="100000"/>
                  </a:srgbClr>
                </a:solidFill>
                <a:latin typeface="Arial"/>
              </a:rPr>
              <a:t>
Titta på diagrammen och se var ni har era styrkor respektive utvecklingsområden. Analysera era styrkor och diskutera hur ni ska göra för att fortsätta behålla dessa resultat. Ta därefter fram 1-3 prioriterade områden som ni vill arbeta vidare med. Diskutera dessa områden och ta fram en plan för hur ni kan arbeta med dessa. Utse ansvarig och sätt en tidplan för när det ska vara klart.
Tänk på att resultaten alltid ska tolkas i sitt sammanhang. Har nyligen stora förändringar skett inom skolan, t ex lärarbyten, omorganisation kan det påverka resultatet. Samtidigt är det bra att dra lärdomar av detta framåt. Har skolan mycket bra resultat kan diskussionen fokusera på hur de goda resultaten ska bibehållas och vilka hot som kan äventyra de goda resultaten och hur man kan förebygga dessa.</a:t>
            </a:r>
          </a:p>
        </p:txBody>
      </p:sp>
      <p:sp>
        <p:nvSpPr>
          <p:cNvPr id="3" name="textruta 2"/>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6" name="textruta 5"/>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Målområdessammanställning</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5" name="textruta 4"/>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3238500"/>
          <a:ext cx="8382000" cy="3810000"/>
          <a:chOff x="762000" y="3238500"/>
          <a:chExt cx="8382000" cy="3810000"/>
        </a:xfrm>
      </p:grpSpPr>
      <p:sp>
        <p:nvSpPr>
          <p:cNvPr id="2" name="textruta 1"/>
          <p:cNvSpPr txBox="1"/>
          <p:nvPr/>
        </p:nvSpPr>
        <p:spPr>
          <a:xfrm>
            <a:off x="762000" y="3238500"/>
            <a:ext cx="7620000" cy="571500"/>
          </a:xfrm>
          <a:prstGeom prst="rect">
            <a:avLst/>
          </a:prstGeom>
          <a:noFill/>
        </p:spPr>
        <p:txBody>
          <a:bodyPr lIns="91440" tIns="45720" rIns="91440" bIns="45720" rtlCol="0" anchor="ctr">
            <a:spAutoFit/>
          </a:bodyPr>
          <a:lstStyle/>
          <a:p>
            <a:pPr marL="0" marR="0" lvl="0" indent="0" algn="l" fontAlgn="ctr">
              <a:lnSpc>
                <a:spcPct val="100000"/>
              </a:lnSpc>
            </a:pPr>
            <a:r>
              <a:rPr lang="sv-SE" sz="2600" u="none" spc="0">
                <a:solidFill>
                  <a:srgbClr val="002B64">
                    <a:alpha val="100000"/>
                  </a:srgbClr>
                </a:solidFill>
                <a:latin typeface="Arial"/>
              </a:rPr>
              <a:t>Redovisning per kön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Trygghet och trivsel</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254317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100" u="none" spc="0">
                <a:solidFill>
                  <a:srgbClr val="000000">
                    <a:alpha val="100000"/>
                  </a:srgbClr>
                </a:solidFill>
                <a:latin typeface="Arial"/>
              </a:rPr>
              <a:t>Upplever du att du under detta läsår har blivit illa behandlad (kränkt/trakasserad) på din skola?
Med det menas att du har blivit utfryst, hotad, slagen eller illa behandlad på annat sätt</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171450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Hur ofta upplever du att du blivit illa behandlad?</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¹Har blivit kränkt
²För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425767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Av vem upplever du dig illa behandlad?</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¹Har blivit kränkt
²För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Frågor om lärandet</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Frågor om lärandet</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Inflytande</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482917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Frågor om utbildningsval - framtida arbetsliv</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285750"/>
          <a:ext cx="8953500" cy="6953250"/>
          <a:chOff x="523875" y="285750"/>
          <a:chExt cx="8953500" cy="6953250"/>
        </a:xfrm>
      </p:grpSpPr>
      <p:sp>
        <p:nvSpPr>
          <p:cNvPr id="5" name="textruta 4"/>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875" y="285750"/>
            <a:ext cx="8096250" cy="6667500"/>
          </a:xfrm>
          <a:prstGeom prst="rect">
            <a:avLst/>
          </a:prstGeom>
          <a:noFill/>
        </p:spPr>
      </p:pic>
      <p:sp>
        <p:nvSpPr>
          <p:cNvPr id="4" name="textruta 3"/>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11492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Övriga frågor</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Helhetsomdöme</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285750"/>
          <a:ext cx="8953500" cy="6953250"/>
          <a:chOff x="523875" y="285750"/>
          <a:chExt cx="8953500" cy="6953250"/>
        </a:xfrm>
      </p:grpSpPr>
      <p:sp>
        <p:nvSpPr>
          <p:cNvPr id="5" name="textruta 4"/>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875" y="285750"/>
            <a:ext cx="8096250" cy="6667500"/>
          </a:xfrm>
          <a:prstGeom prst="rect">
            <a:avLst/>
          </a:prstGeom>
          <a:noFill/>
        </p:spPr>
      </p:pic>
      <p:sp>
        <p:nvSpPr>
          <p:cNvPr id="4" name="textruta 3"/>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Trygghet och trivsel</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254317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Trygghet och trivsel</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6" name="textruta 5"/>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225742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100" u="none" spc="0">
                <a:solidFill>
                  <a:srgbClr val="000000">
                    <a:alpha val="100000"/>
                  </a:srgbClr>
                </a:solidFill>
                <a:latin typeface="Arial"/>
              </a:rPr>
              <a:t>Upplever du att du under detta läsår har blivit illa behandlad (kränkt/trakasserad) på din skola?
Med det menas att du har blivit utfryst, hotad, slagen eller illa behandlad på annat sätt</a:t>
            </a:r>
          </a:p>
        </p:txBody>
      </p:sp>
      <p:sp>
        <p:nvSpPr>
          <p:cNvPr id="5" name="textruta 4"/>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2257425"/>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Hur ofta upplever du att du blivit illa behandlad?</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¹Har blivit kränkt
²För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 y="381000"/>
          <a:ext cx="8982075" cy="6667500"/>
          <a:chOff x="171450" y="381000"/>
          <a:chExt cx="8982075" cy="6667500"/>
        </a:xfrm>
      </p:grpSpPr>
      <p:sp>
        <p:nvSpPr>
          <p:cNvPr id="7" name="textruta 6"/>
          <p:cNvSpPr txBox="1"/>
          <p:nvPr/>
        </p:nvSpPr>
        <p:spPr>
          <a:xfrm>
            <a:off x="55245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u="none" spc="0">
                <a:solidFill>
                  <a:srgbClr val="000000">
                    <a:alpha val="100000"/>
                  </a:srgbClr>
                </a:solidFill>
                <a:latin typeface="Arial"/>
              </a:rPr>
              <a:t>REFIS Rörentr. friskola Sthlm</a:t>
            </a:r>
          </a:p>
        </p:txBody>
      </p:sp>
      <p:sp>
        <p:nvSpPr>
          <p:cNvPr id="2" name="textruta 1"/>
          <p:cNvSpPr txBox="1"/>
          <p:nvPr/>
        </p:nvSpPr>
        <p:spPr>
          <a:xfrm>
            <a:off x="552450" y="885825"/>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VVS- och fastighetsprogrammet åk 2  (29 svar, 62%)</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50" y="1238250"/>
            <a:ext cx="8810625" cy="5238750"/>
          </a:xfrm>
          <a:prstGeom prst="rect">
            <a:avLst/>
          </a:prstGeom>
          <a:noFill/>
        </p:spPr>
      </p:pic>
      <p:sp>
        <p:nvSpPr>
          <p:cNvPr id="4" name="textruta 3"/>
          <p:cNvSpPr txBox="1"/>
          <p:nvPr/>
        </p:nvSpPr>
        <p:spPr>
          <a:xfrm>
            <a:off x="552450" y="11430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Av vem upplever du dig illa behandlad?</a:t>
            </a:r>
          </a:p>
        </p:txBody>
      </p:sp>
      <p:sp>
        <p:nvSpPr>
          <p:cNvPr id="5" name="textruta 4"/>
          <p:cNvSpPr txBox="1"/>
          <p:nvPr/>
        </p:nvSpPr>
        <p:spPr>
          <a:xfrm>
            <a:off x="1143000" y="2952750"/>
            <a:ext cx="6953250" cy="371475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¹Har blivit kränkt
²För få svar</a:t>
            </a:r>
          </a:p>
        </p:txBody>
      </p:sp>
      <p:sp>
        <p:nvSpPr>
          <p:cNvPr id="6" name="textruta 5"/>
          <p:cNvSpPr txBox="1"/>
          <p:nvPr/>
        </p:nvSpPr>
        <p:spPr>
          <a:xfrm>
            <a:off x="8572500" y="6477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9</a:t>
            </a:r>
          </a:p>
        </p:txBody>
      </p:sp>
    </p:spTree>
  </p:cSld>
  <p:clrMapOvr>
    <a:masterClrMapping/>
  </p:clrMapOvr>
</p:sld>
</file>

<file path=ppt/theme/theme1.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Bildspel på skärmen (4:3)</PresentationFormat>
  <Paragraphs>140</Paragraphs>
  <Slides>31</Slides>
  <Notes>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31</vt:i4>
      </vt:variant>
    </vt:vector>
  </HeadingPairs>
  <TitlesOfParts>
    <vt:vector size="33" baseType="lpstr">
      <vt:lpstr>Arial</vt:lpstr>
      <vt:lpstr>Theme5</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Claudia Marcks</cp:lastModifiedBy>
  <cp:revision>1</cp:revision>
  <dcterms:created xsi:type="dcterms:W3CDTF">2021-03-27T07:30:23Z</dcterms:created>
  <dcterms:modified xsi:type="dcterms:W3CDTF">2021-03-30T10:47:50Z</dcterms:modified>
  <cp:category/>
</cp:coreProperties>
</file>